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57" r:id="rId4"/>
    <p:sldId id="265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1" r:id="rId13"/>
    <p:sldId id="269" r:id="rId14"/>
    <p:sldId id="272" r:id="rId15"/>
    <p:sldId id="273" r:id="rId16"/>
    <p:sldId id="274" r:id="rId17"/>
    <p:sldId id="278" r:id="rId18"/>
    <p:sldId id="275" r:id="rId19"/>
    <p:sldId id="276" r:id="rId20"/>
    <p:sldId id="277" r:id="rId21"/>
    <p:sldId id="258" r:id="rId22"/>
    <p:sldId id="279" r:id="rId2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4" autoAdjust="0"/>
    <p:restoredTop sz="94660"/>
  </p:normalViewPr>
  <p:slideViewPr>
    <p:cSldViewPr>
      <p:cViewPr varScale="1">
        <p:scale>
          <a:sx n="66" d="100"/>
          <a:sy n="66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French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1998</c:v>
                </c:pt>
                <c:pt idx="1">
                  <c:v>2007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79</c:v>
                </c:pt>
                <c:pt idx="2">
                  <c:v>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German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1998</c:v>
                </c:pt>
                <c:pt idx="1">
                  <c:v>2007</c:v>
                </c:pt>
                <c:pt idx="2">
                  <c:v>2013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87</c:v>
                </c:pt>
                <c:pt idx="1">
                  <c:v>64</c:v>
                </c:pt>
                <c:pt idx="2">
                  <c:v>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Spanish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1998</c:v>
                </c:pt>
                <c:pt idx="1">
                  <c:v>2007</c:v>
                </c:pt>
                <c:pt idx="2">
                  <c:v>2013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69</c:v>
                </c:pt>
                <c:pt idx="1">
                  <c:v>71</c:v>
                </c:pt>
                <c:pt idx="2">
                  <c:v>54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Italian</c:v>
                </c:pt>
              </c:strCache>
            </c:strRef>
          </c:tx>
          <c:cat>
            <c:numRef>
              <c:f>Sheet1!$A$2:$A$4</c:f>
              <c:numCache>
                <c:formatCode>General</c:formatCode>
                <c:ptCount val="3"/>
                <c:pt idx="0">
                  <c:v>1998</c:v>
                </c:pt>
                <c:pt idx="1">
                  <c:v>2007</c:v>
                </c:pt>
                <c:pt idx="2">
                  <c:v>2013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43</c:v>
                </c:pt>
                <c:pt idx="1">
                  <c:v>39</c:v>
                </c:pt>
                <c:pt idx="2">
                  <c:v>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198400"/>
        <c:axId val="196199936"/>
      </c:lineChart>
      <c:catAx>
        <c:axId val="19619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6199936"/>
        <c:crosses val="autoZero"/>
        <c:auto val="1"/>
        <c:lblAlgn val="ctr"/>
        <c:lblOffset val="100"/>
        <c:noMultiLvlLbl val="0"/>
      </c:catAx>
      <c:valAx>
        <c:axId val="19619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198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African/middle-eastern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775</c:v>
                </c:pt>
                <c:pt idx="1">
                  <c:v>775</c:v>
                </c:pt>
                <c:pt idx="2">
                  <c:v>785</c:v>
                </c:pt>
                <c:pt idx="3">
                  <c:v>720</c:v>
                </c:pt>
                <c:pt idx="4">
                  <c:v>635</c:v>
                </c:pt>
                <c:pt idx="5">
                  <c:v>425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Asian 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1140</c:v>
                </c:pt>
                <c:pt idx="1">
                  <c:v>1810</c:v>
                </c:pt>
                <c:pt idx="2">
                  <c:v>1680</c:v>
                </c:pt>
                <c:pt idx="3">
                  <c:v>1505</c:v>
                </c:pt>
                <c:pt idx="4">
                  <c:v>1400</c:v>
                </c:pt>
                <c:pt idx="5">
                  <c:v>985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French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5040</c:v>
                </c:pt>
                <c:pt idx="1">
                  <c:v>4990</c:v>
                </c:pt>
                <c:pt idx="2">
                  <c:v>4090</c:v>
                </c:pt>
                <c:pt idx="3">
                  <c:v>3820</c:v>
                </c:pt>
                <c:pt idx="4">
                  <c:v>3650</c:v>
                </c:pt>
                <c:pt idx="5">
                  <c:v>2625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German/Scand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2315</c:v>
                </c:pt>
                <c:pt idx="1">
                  <c:v>2155</c:v>
                </c:pt>
                <c:pt idx="2">
                  <c:v>1755</c:v>
                </c:pt>
                <c:pt idx="3">
                  <c:v>1565</c:v>
                </c:pt>
                <c:pt idx="4">
                  <c:v>1575</c:v>
                </c:pt>
                <c:pt idx="5">
                  <c:v>1255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Iberian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3445</c:v>
                </c:pt>
                <c:pt idx="1">
                  <c:v>4780</c:v>
                </c:pt>
                <c:pt idx="2">
                  <c:v>3680</c:v>
                </c:pt>
                <c:pt idx="3">
                  <c:v>3465</c:v>
                </c:pt>
                <c:pt idx="4">
                  <c:v>3430</c:v>
                </c:pt>
                <c:pt idx="5">
                  <c:v>2425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Italian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1550</c:v>
                </c:pt>
                <c:pt idx="1">
                  <c:v>1940</c:v>
                </c:pt>
                <c:pt idx="2">
                  <c:v>1410</c:v>
                </c:pt>
                <c:pt idx="3">
                  <c:v>1285</c:v>
                </c:pt>
                <c:pt idx="4">
                  <c:v>1315</c:v>
                </c:pt>
                <c:pt idx="5">
                  <c:v>780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Others European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5930</c:v>
                </c:pt>
                <c:pt idx="1">
                  <c:v>3745</c:v>
                </c:pt>
                <c:pt idx="2">
                  <c:v>4485</c:v>
                </c:pt>
                <c:pt idx="3">
                  <c:v>3755</c:v>
                </c:pt>
                <c:pt idx="4">
                  <c:v>3340</c:v>
                </c:pt>
                <c:pt idx="5">
                  <c:v>3265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Others non-Euro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0">
                  <c:v>430</c:v>
                </c:pt>
                <c:pt idx="1">
                  <c:v>405</c:v>
                </c:pt>
                <c:pt idx="2">
                  <c:v>330</c:v>
                </c:pt>
                <c:pt idx="3">
                  <c:v>325</c:v>
                </c:pt>
                <c:pt idx="4">
                  <c:v>200</c:v>
                </c:pt>
                <c:pt idx="5">
                  <c:v>40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Russian/E Euro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Sheet1!$J$2:$J$7</c:f>
              <c:numCache>
                <c:formatCode>General</c:formatCode>
                <c:ptCount val="6"/>
                <c:pt idx="0">
                  <c:v>700</c:v>
                </c:pt>
                <c:pt idx="1">
                  <c:v>895</c:v>
                </c:pt>
                <c:pt idx="2">
                  <c:v>680</c:v>
                </c:pt>
                <c:pt idx="3">
                  <c:v>520</c:v>
                </c:pt>
                <c:pt idx="4">
                  <c:v>455</c:v>
                </c:pt>
                <c:pt idx="5">
                  <c:v>340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257088"/>
        <c:axId val="199262976"/>
      </c:barChart>
      <c:catAx>
        <c:axId val="199257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99262976"/>
        <c:crosses val="autoZero"/>
        <c:auto val="1"/>
        <c:lblAlgn val="ctr"/>
        <c:lblOffset val="100"/>
        <c:noMultiLvlLbl val="0"/>
      </c:catAx>
      <c:valAx>
        <c:axId val="19926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25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68307086614177"/>
          <c:y val="3.162664644555125E-2"/>
          <c:w val="0.30905766987459904"/>
          <c:h val="0.96837335355444887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 arts, humanities &amp; social sciences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862610</c:v>
                </c:pt>
                <c:pt idx="1">
                  <c:v>960070</c:v>
                </c:pt>
                <c:pt idx="2">
                  <c:v>1037505</c:v>
                </c:pt>
                <c:pt idx="3">
                  <c:v>1032155</c:v>
                </c:pt>
                <c:pt idx="4">
                  <c:v>1044490</c:v>
                </c:pt>
                <c:pt idx="5">
                  <c:v>968735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Modern languages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40015</c:v>
                </c:pt>
                <c:pt idx="1">
                  <c:v>39495</c:v>
                </c:pt>
                <c:pt idx="2">
                  <c:v>36560</c:v>
                </c:pt>
                <c:pt idx="3">
                  <c:v>34085</c:v>
                </c:pt>
                <c:pt idx="4">
                  <c:v>33580</c:v>
                </c:pt>
                <c:pt idx="5">
                  <c:v>29865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7364736"/>
        <c:axId val="200921856"/>
      </c:barChart>
      <c:catAx>
        <c:axId val="1973647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0921856"/>
        <c:crosses val="autoZero"/>
        <c:auto val="1"/>
        <c:lblAlgn val="ctr"/>
        <c:lblOffset val="100"/>
        <c:noMultiLvlLbl val="0"/>
      </c:catAx>
      <c:valAx>
        <c:axId val="20092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36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73714396811513"/>
          <c:y val="0.44345865033776238"/>
          <c:w val="0.31054680664916889"/>
          <c:h val="0.494703225524208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Pre-1992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26570</c:v>
                </c:pt>
                <c:pt idx="1">
                  <c:v>26060</c:v>
                </c:pt>
                <c:pt idx="2">
                  <c:v>24230</c:v>
                </c:pt>
                <c:pt idx="3">
                  <c:v>23190</c:v>
                </c:pt>
                <c:pt idx="4">
                  <c:v>23260</c:v>
                </c:pt>
                <c:pt idx="5">
                  <c:v>22390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Post-1992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2002-03</c:v>
                </c:pt>
                <c:pt idx="1">
                  <c:v>2005-06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13445</c:v>
                </c:pt>
                <c:pt idx="1">
                  <c:v>13435</c:v>
                </c:pt>
                <c:pt idx="2">
                  <c:v>12325</c:v>
                </c:pt>
                <c:pt idx="3">
                  <c:v>10890</c:v>
                </c:pt>
                <c:pt idx="4">
                  <c:v>10320</c:v>
                </c:pt>
                <c:pt idx="5">
                  <c:v>7475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433664"/>
        <c:axId val="32435200"/>
      </c:barChart>
      <c:catAx>
        <c:axId val="3243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32435200"/>
        <c:crosses val="autoZero"/>
        <c:auto val="1"/>
        <c:lblAlgn val="ctr"/>
        <c:lblOffset val="100"/>
        <c:noMultiLvlLbl val="0"/>
      </c:catAx>
      <c:valAx>
        <c:axId val="3243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433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33641975308638"/>
          <c:y val="5.2837606678977862E-2"/>
          <c:w val="0.61554000194420133"/>
          <c:h val="0.764265144073237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French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15614</c:v>
                </c:pt>
                <c:pt idx="1">
                  <c:v>15531</c:v>
                </c:pt>
                <c:pt idx="2">
                  <c:v>15149</c:v>
                </c:pt>
                <c:pt idx="3">
                  <c:v>14484</c:v>
                </c:pt>
                <c:pt idx="4">
                  <c:v>14650</c:v>
                </c:pt>
                <c:pt idx="5">
                  <c:v>14477</c:v>
                </c:pt>
                <c:pt idx="6">
                  <c:v>14885</c:v>
                </c:pt>
                <c:pt idx="7">
                  <c:v>14333</c:v>
                </c:pt>
                <c:pt idx="8">
                  <c:v>13850</c:v>
                </c:pt>
                <c:pt idx="9">
                  <c:v>13196</c:v>
                </c:pt>
                <c:pt idx="10">
                  <c:v>12511</c:v>
                </c:pt>
                <c:pt idx="11">
                  <c:v>11272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German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7013</c:v>
                </c:pt>
                <c:pt idx="1">
                  <c:v>6950</c:v>
                </c:pt>
                <c:pt idx="2">
                  <c:v>6390</c:v>
                </c:pt>
                <c:pt idx="3">
                  <c:v>5901</c:v>
                </c:pt>
                <c:pt idx="4">
                  <c:v>6204</c:v>
                </c:pt>
                <c:pt idx="5">
                  <c:v>6303</c:v>
                </c:pt>
                <c:pt idx="6">
                  <c:v>6245</c:v>
                </c:pt>
                <c:pt idx="7">
                  <c:v>5765</c:v>
                </c:pt>
                <c:pt idx="8">
                  <c:v>5548</c:v>
                </c:pt>
                <c:pt idx="9">
                  <c:v>5166</c:v>
                </c:pt>
                <c:pt idx="10">
                  <c:v>4773</c:v>
                </c:pt>
                <c:pt idx="11">
                  <c:v>4242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Spanish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5572</c:v>
                </c:pt>
                <c:pt idx="1">
                  <c:v>5781</c:v>
                </c:pt>
                <c:pt idx="2">
                  <c:v>5966</c:v>
                </c:pt>
                <c:pt idx="3">
                  <c:v>6230</c:v>
                </c:pt>
                <c:pt idx="4">
                  <c:v>6520</c:v>
                </c:pt>
                <c:pt idx="5">
                  <c:v>6951</c:v>
                </c:pt>
                <c:pt idx="6">
                  <c:v>7055</c:v>
                </c:pt>
                <c:pt idx="7">
                  <c:v>7334</c:v>
                </c:pt>
                <c:pt idx="8">
                  <c:v>7629</c:v>
                </c:pt>
                <c:pt idx="9">
                  <c:v>7610</c:v>
                </c:pt>
                <c:pt idx="10">
                  <c:v>7351</c:v>
                </c:pt>
                <c:pt idx="11">
                  <c:v>7651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Irish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1">
                  <c:v>258</c:v>
                </c:pt>
                <c:pt idx="2">
                  <c:v>286</c:v>
                </c:pt>
                <c:pt idx="3">
                  <c:v>306</c:v>
                </c:pt>
                <c:pt idx="4">
                  <c:v>329</c:v>
                </c:pt>
                <c:pt idx="5">
                  <c:v>281</c:v>
                </c:pt>
                <c:pt idx="6">
                  <c:v>248</c:v>
                </c:pt>
                <c:pt idx="7">
                  <c:v>339</c:v>
                </c:pt>
                <c:pt idx="8">
                  <c:v>352</c:v>
                </c:pt>
                <c:pt idx="9">
                  <c:v>328</c:v>
                </c:pt>
                <c:pt idx="10">
                  <c:v>304</c:v>
                </c:pt>
                <c:pt idx="11">
                  <c:v>310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Welsh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914</c:v>
                </c:pt>
                <c:pt idx="1">
                  <c:v>852</c:v>
                </c:pt>
                <c:pt idx="2">
                  <c:v>919</c:v>
                </c:pt>
                <c:pt idx="3">
                  <c:v>927</c:v>
                </c:pt>
                <c:pt idx="4">
                  <c:v>953</c:v>
                </c:pt>
                <c:pt idx="5">
                  <c:v>847</c:v>
                </c:pt>
                <c:pt idx="6">
                  <c:v>934</c:v>
                </c:pt>
                <c:pt idx="7">
                  <c:v>941</c:v>
                </c:pt>
                <c:pt idx="8">
                  <c:v>861</c:v>
                </c:pt>
                <c:pt idx="9">
                  <c:v>917</c:v>
                </c:pt>
                <c:pt idx="10">
                  <c:v>859</c:v>
                </c:pt>
                <c:pt idx="11">
                  <c:v>752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5523</c:v>
                </c:pt>
                <c:pt idx="1">
                  <c:v>5660</c:v>
                </c:pt>
                <c:pt idx="2">
                  <c:v>6023</c:v>
                </c:pt>
                <c:pt idx="3">
                  <c:v>6412</c:v>
                </c:pt>
                <c:pt idx="4">
                  <c:v>7009</c:v>
                </c:pt>
                <c:pt idx="5">
                  <c:v>6752</c:v>
                </c:pt>
                <c:pt idx="6">
                  <c:v>7377</c:v>
                </c:pt>
                <c:pt idx="7">
                  <c:v>7932</c:v>
                </c:pt>
                <c:pt idx="8">
                  <c:v>7370</c:v>
                </c:pt>
                <c:pt idx="9">
                  <c:v>8953</c:v>
                </c:pt>
                <c:pt idx="10">
                  <c:v>9136</c:v>
                </c:pt>
                <c:pt idx="11">
                  <c:v>9087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total</c:v>
                </c:pt>
              </c:strCache>
            </c:strRef>
          </c:tx>
          <c:cat>
            <c:numRef>
              <c:f>Sheet1!$A$2:$A$13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34636</c:v>
                </c:pt>
                <c:pt idx="1">
                  <c:v>35032</c:v>
                </c:pt>
                <c:pt idx="2">
                  <c:v>34733</c:v>
                </c:pt>
                <c:pt idx="3">
                  <c:v>34260</c:v>
                </c:pt>
                <c:pt idx="4">
                  <c:v>35665</c:v>
                </c:pt>
                <c:pt idx="5">
                  <c:v>35611</c:v>
                </c:pt>
                <c:pt idx="6">
                  <c:v>36744</c:v>
                </c:pt>
                <c:pt idx="7">
                  <c:v>36644</c:v>
                </c:pt>
                <c:pt idx="8">
                  <c:v>35610</c:v>
                </c:pt>
                <c:pt idx="9">
                  <c:v>36170</c:v>
                </c:pt>
                <c:pt idx="10">
                  <c:v>34934</c:v>
                </c:pt>
                <c:pt idx="11">
                  <c:v>33314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39232"/>
        <c:axId val="32763904"/>
      </c:lineChart>
      <c:catAx>
        <c:axId val="3263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763904"/>
        <c:crosses val="autoZero"/>
        <c:auto val="1"/>
        <c:lblAlgn val="ctr"/>
        <c:lblOffset val="100"/>
        <c:noMultiLvlLbl val="0"/>
      </c:catAx>
      <c:valAx>
        <c:axId val="32763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39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26983810851578"/>
          <c:y val="0.16091451938836429"/>
          <c:w val="0.14571968660811729"/>
          <c:h val="0.655722694976228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Sheet1!$C$2:$C$14</c:f>
              <c:strCache>
                <c:ptCount val="13"/>
                <c:pt idx="0">
                  <c:v>Other</c:v>
                </c:pt>
                <c:pt idx="1">
                  <c:v>Dutch</c:v>
                </c:pt>
                <c:pt idx="2">
                  <c:v>Korean</c:v>
                </c:pt>
                <c:pt idx="3">
                  <c:v>BSL</c:v>
                </c:pt>
                <c:pt idx="4">
                  <c:v>Portuguese</c:v>
                </c:pt>
                <c:pt idx="5">
                  <c:v>Russian</c:v>
                </c:pt>
                <c:pt idx="6">
                  <c:v>Arabic</c:v>
                </c:pt>
                <c:pt idx="7">
                  <c:v>Italian</c:v>
                </c:pt>
                <c:pt idx="8">
                  <c:v>Japanese</c:v>
                </c:pt>
                <c:pt idx="9">
                  <c:v>Chinese</c:v>
                </c:pt>
                <c:pt idx="10">
                  <c:v>German</c:v>
                </c:pt>
                <c:pt idx="11">
                  <c:v>French</c:v>
                </c:pt>
                <c:pt idx="12">
                  <c:v>Spanish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337</c:v>
                </c:pt>
                <c:pt idx="1">
                  <c:v>279</c:v>
                </c:pt>
                <c:pt idx="2">
                  <c:v>385</c:v>
                </c:pt>
                <c:pt idx="3">
                  <c:v>551</c:v>
                </c:pt>
                <c:pt idx="4">
                  <c:v>695</c:v>
                </c:pt>
                <c:pt idx="5">
                  <c:v>1984</c:v>
                </c:pt>
                <c:pt idx="6">
                  <c:v>3094</c:v>
                </c:pt>
                <c:pt idx="7">
                  <c:v>3746</c:v>
                </c:pt>
                <c:pt idx="8">
                  <c:v>4237</c:v>
                </c:pt>
                <c:pt idx="9">
                  <c:v>4605</c:v>
                </c:pt>
                <c:pt idx="10">
                  <c:v>6895</c:v>
                </c:pt>
                <c:pt idx="11">
                  <c:v>12792</c:v>
                </c:pt>
                <c:pt idx="12">
                  <c:v>13206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52576"/>
        <c:axId val="31754112"/>
      </c:barChart>
      <c:catAx>
        <c:axId val="317525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+mj-lt"/>
              </a:defRPr>
            </a:pPr>
            <a:endParaRPr lang="en-US"/>
          </a:p>
        </c:txPr>
        <c:crossAx val="31754112"/>
        <c:crosses val="autoZero"/>
        <c:auto val="1"/>
        <c:lblAlgn val="ctr"/>
        <c:lblOffset val="100"/>
        <c:noMultiLvlLbl val="0"/>
      </c:catAx>
      <c:valAx>
        <c:axId val="317541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j-lt"/>
              </a:defRPr>
            </a:pPr>
            <a:endParaRPr lang="en-US"/>
          </a:p>
        </c:txPr>
        <c:crossAx val="3175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0.16881</cdr:x>
      <cdr:y>0.05075</cdr:y>
    </cdr:from>
    <cdr:to>
      <cdr:x>0.24756</cdr:x>
      <cdr:y>0.14621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9242" y="229704"/>
          <a:ext cx="64808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b="1" dirty="0" smtClean="0">
              <a:solidFill>
                <a:srgbClr val="FF0000"/>
              </a:solidFill>
            </a:rPr>
            <a:t>4.6%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0.25562</cdr:x>
      <cdr:y>0.05075</cdr:y>
    </cdr:from>
    <cdr:to>
      <cdr:x>0.33436</cdr:x>
      <cdr:y>0.14621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03622" y="229704"/>
          <a:ext cx="64799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600" b="1" dirty="0" smtClean="0">
              <a:solidFill>
                <a:srgbClr val="FF0000"/>
              </a:solidFill>
            </a:rPr>
            <a:t>4.1%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0.34242</cdr:x>
      <cdr:y>0.05075</cdr:y>
    </cdr:from>
    <cdr:to>
      <cdr:x>0.42117</cdr:x>
      <cdr:y>0.14621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818002" y="229704"/>
          <a:ext cx="64808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600" b="1" dirty="0" smtClean="0">
              <a:solidFill>
                <a:srgbClr val="FF0000"/>
              </a:solidFill>
            </a:rPr>
            <a:t>3.5%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0.42055</cdr:x>
      <cdr:y>0.05075</cdr:y>
    </cdr:from>
    <cdr:to>
      <cdr:x>0.4993</cdr:x>
      <cdr:y>0.14621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460944" y="229704"/>
          <a:ext cx="64808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600" b="1" dirty="0" smtClean="0">
              <a:solidFill>
                <a:srgbClr val="FF0000"/>
              </a:solidFill>
            </a:rPr>
            <a:t>3.3%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0.50735</cdr:x>
      <cdr:y>0.05075</cdr:y>
    </cdr:from>
    <cdr:to>
      <cdr:x>0.5861</cdr:x>
      <cdr:y>0.14621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175324" y="229704"/>
          <a:ext cx="64808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600" b="1" dirty="0" smtClean="0">
              <a:solidFill>
                <a:srgbClr val="FF0000"/>
              </a:solidFill>
            </a:rPr>
            <a:t>3.2%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0.59416</cdr:x>
      <cdr:y>0.05075</cdr:y>
    </cdr:from>
    <cdr:to>
      <cdr:x>0.67291</cdr:x>
      <cdr:y>0.14621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889704" y="229704"/>
          <a:ext cx="64808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600" b="1" dirty="0" smtClean="0">
              <a:solidFill>
                <a:srgbClr val="FF0000"/>
              </a:solidFill>
            </a:rPr>
            <a:t>3.1%</a:t>
          </a:r>
          <a:endParaRPr lang="en-GB" sz="16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0.15278</cdr:x>
      <cdr:y>0.63557</cdr:y>
    </cdr:from>
    <cdr:to>
      <cdr:x>0.24028</cdr:x>
      <cdr:y>0.69921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7280" y="2876556"/>
          <a:ext cx="720090" cy="288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800" b="1" dirty="0" smtClean="0">
              <a:solidFill>
                <a:schemeClr val="bg2">
                  <a:lumMod val="10000"/>
                </a:schemeClr>
              </a:solidFill>
            </a:rPr>
            <a:t>66%</a:t>
          </a:r>
          <a:endParaRPr lang="en-GB" sz="1800" b="1" dirty="0">
            <a:solidFill>
              <a:schemeClr val="bg2">
                <a:lumMod val="1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0.25694</cdr:x>
      <cdr:y>0.63557</cdr:y>
    </cdr:from>
    <cdr:to>
      <cdr:x>0.34444</cdr:x>
      <cdr:y>0.69921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114536" y="2876556"/>
          <a:ext cx="720090" cy="288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>
              <a:solidFill>
                <a:schemeClr val="bg2">
                  <a:lumMod val="10000"/>
                </a:schemeClr>
              </a:solidFill>
            </a:rPr>
            <a:t>66%</a:t>
          </a:r>
          <a:endParaRPr lang="en-GB" sz="1800" b="1" dirty="0">
            <a:solidFill>
              <a:schemeClr val="bg2">
                <a:lumMod val="1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0.36979</cdr:x>
      <cdr:y>0.63557</cdr:y>
    </cdr:from>
    <cdr:to>
      <cdr:x>0.45729</cdr:x>
      <cdr:y>0.69921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043230" y="2876556"/>
          <a:ext cx="720090" cy="288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/>
            <a:t>66%</a:t>
          </a:r>
          <a:endParaRPr lang="en-GB" sz="1800" b="1" dirty="0"/>
        </a:p>
      </cdr:txBody>
    </cdr:sp>
  </cdr:relSizeAnchor>
  <cdr:relSizeAnchor xmlns:cdr="http://schemas.openxmlformats.org/drawingml/2006/chartDrawing">
    <cdr:from>
      <cdr:x>0.47396</cdr:x>
      <cdr:y>0.63557</cdr:y>
    </cdr:from>
    <cdr:to>
      <cdr:x>0.56146</cdr:x>
      <cdr:y>0.69921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900486" y="2876556"/>
          <a:ext cx="720090" cy="288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/>
            <a:t>68%</a:t>
          </a:r>
          <a:endParaRPr lang="en-GB" sz="1800" b="1" dirty="0"/>
        </a:p>
      </cdr:txBody>
    </cdr:sp>
  </cdr:relSizeAnchor>
  <cdr:relSizeAnchor xmlns:cdr="http://schemas.openxmlformats.org/drawingml/2006/chartDrawing">
    <cdr:from>
      <cdr:x>0.58681</cdr:x>
      <cdr:y>0.63557</cdr:y>
    </cdr:from>
    <cdr:to>
      <cdr:x>0.67431</cdr:x>
      <cdr:y>0.69921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829180" y="2876556"/>
          <a:ext cx="720090" cy="288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/>
            <a:t>69%</a:t>
          </a:r>
          <a:endParaRPr lang="en-GB" sz="1800" b="1" dirty="0"/>
        </a:p>
      </cdr:txBody>
    </cdr:sp>
  </cdr:relSizeAnchor>
  <cdr:relSizeAnchor xmlns:cdr="http://schemas.openxmlformats.org/drawingml/2006/chartDrawing">
    <cdr:from>
      <cdr:x>0.69097</cdr:x>
      <cdr:y>0.63557</cdr:y>
    </cdr:from>
    <cdr:to>
      <cdr:x>0.77847</cdr:x>
      <cdr:y>0.69921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686436" y="2876556"/>
          <a:ext cx="720090" cy="2880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/>
            <a:t>75%</a:t>
          </a:r>
          <a:endParaRPr lang="en-GB" sz="1800" b="1" dirty="0"/>
        </a:p>
      </cdr:txBody>
    </cdr:sp>
  </cdr:relSizeAnchor>
  <cdr:relSizeAnchor xmlns:cdr="http://schemas.openxmlformats.org/drawingml/2006/chartDrawing">
    <cdr:from>
      <cdr:x>0.15</cdr:x>
      <cdr:y>0.04854</cdr:y>
    </cdr:from>
    <cdr:to>
      <cdr:x>0.2375</cdr:x>
      <cdr:y>0.11218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234480" y="219670"/>
          <a:ext cx="720080" cy="2880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>
              <a:solidFill>
                <a:srgbClr val="FF0000"/>
              </a:solidFill>
            </a:rPr>
            <a:t>34%</a:t>
          </a:r>
          <a:endParaRPr lang="en-GB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0.255</cdr:x>
      <cdr:y>0.04854</cdr:y>
    </cdr:from>
    <cdr:to>
      <cdr:x>0.3425</cdr:x>
      <cdr:y>0.11218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2098576" y="219670"/>
          <a:ext cx="720080" cy="2880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>
              <a:solidFill>
                <a:srgbClr val="FF0000"/>
              </a:solidFill>
            </a:rPr>
            <a:t>34%</a:t>
          </a:r>
          <a:endParaRPr lang="en-GB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</cdr:x>
      <cdr:y>0.04854</cdr:y>
    </cdr:from>
    <cdr:to>
      <cdr:x>0.4475</cdr:x>
      <cdr:y>0.11218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2962672" y="219670"/>
          <a:ext cx="720080" cy="2880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>
              <a:solidFill>
                <a:srgbClr val="FF0000"/>
              </a:solidFill>
            </a:rPr>
            <a:t>34%</a:t>
          </a:r>
          <a:endParaRPr lang="en-GB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0.46528</cdr:x>
      <cdr:y>0.05156</cdr:y>
    </cdr:from>
    <cdr:to>
      <cdr:x>0.55278</cdr:x>
      <cdr:y>0.1152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3829048" y="233350"/>
          <a:ext cx="720090" cy="2880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>
              <a:solidFill>
                <a:srgbClr val="FF0000"/>
              </a:solidFill>
            </a:rPr>
            <a:t>32%</a:t>
          </a:r>
          <a:endParaRPr lang="en-GB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0.57813</cdr:x>
      <cdr:y>0.05156</cdr:y>
    </cdr:from>
    <cdr:to>
      <cdr:x>0.66563</cdr:x>
      <cdr:y>0.1152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757742" y="233350"/>
          <a:ext cx="720090" cy="288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>
              <a:solidFill>
                <a:srgbClr val="FF0000"/>
              </a:solidFill>
            </a:rPr>
            <a:t>31%</a:t>
          </a:r>
          <a:endParaRPr lang="en-GB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0.68229</cdr:x>
      <cdr:y>0.05156</cdr:y>
    </cdr:from>
    <cdr:to>
      <cdr:x>0.76979</cdr:x>
      <cdr:y>0.1152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614998" y="233350"/>
          <a:ext cx="720090" cy="28803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b="1" dirty="0" smtClean="0">
              <a:solidFill>
                <a:srgbClr val="FF0000"/>
              </a:solidFill>
            </a:rPr>
            <a:t>25%</a:t>
          </a:r>
          <a:endParaRPr lang="en-GB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0.88235</cdr:x>
      <cdr:y>0.17501</cdr:y>
    </cdr:from>
    <cdr:to>
      <cdr:x>1</cdr:x>
      <cdr:y>0.89096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60840" y="792088"/>
          <a:ext cx="1008112" cy="3240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GB" sz="1400" b="1" dirty="0" smtClean="0">
              <a:solidFill>
                <a:srgbClr val="FF0000"/>
              </a:solidFill>
            </a:rPr>
            <a:t>-27.81%</a:t>
          </a:r>
        </a:p>
        <a:p xmlns:a="http://schemas.openxmlformats.org/drawingml/2006/main">
          <a:pPr algn="r"/>
          <a:endParaRPr lang="en-GB" sz="1400" dirty="0" smtClean="0"/>
        </a:p>
        <a:p xmlns:a="http://schemas.openxmlformats.org/drawingml/2006/main">
          <a:pPr algn="r"/>
          <a:r>
            <a:rPr lang="en-GB" sz="1400" b="1" dirty="0" smtClean="0">
              <a:solidFill>
                <a:srgbClr val="FF0000"/>
              </a:solidFill>
            </a:rPr>
            <a:t>-39.51%</a:t>
          </a:r>
        </a:p>
        <a:p xmlns:a="http://schemas.openxmlformats.org/drawingml/2006/main">
          <a:pPr algn="r"/>
          <a:endParaRPr lang="en-GB" sz="1400" dirty="0" smtClean="0"/>
        </a:p>
        <a:p xmlns:a="http://schemas.openxmlformats.org/drawingml/2006/main">
          <a:pPr algn="r"/>
          <a:r>
            <a:rPr lang="en-GB" sz="1400" b="1" dirty="0" smtClean="0">
              <a:solidFill>
                <a:srgbClr val="00B050"/>
              </a:solidFill>
            </a:rPr>
            <a:t>+37.31%</a:t>
          </a:r>
        </a:p>
        <a:p xmlns:a="http://schemas.openxmlformats.org/drawingml/2006/main">
          <a:pPr algn="r"/>
          <a:endParaRPr lang="en-GB" sz="1400" dirty="0" smtClean="0"/>
        </a:p>
        <a:p xmlns:a="http://schemas.openxmlformats.org/drawingml/2006/main">
          <a:pPr algn="r"/>
          <a:r>
            <a:rPr lang="en-GB" sz="1400" b="1" dirty="0" smtClean="0">
              <a:solidFill>
                <a:srgbClr val="00B050"/>
              </a:solidFill>
            </a:rPr>
            <a:t>+20.16%</a:t>
          </a:r>
        </a:p>
        <a:p xmlns:a="http://schemas.openxmlformats.org/drawingml/2006/main">
          <a:pPr algn="r"/>
          <a:endParaRPr lang="en-GB" sz="1400" dirty="0" smtClean="0"/>
        </a:p>
        <a:p xmlns:a="http://schemas.openxmlformats.org/drawingml/2006/main">
          <a:pPr algn="r"/>
          <a:r>
            <a:rPr lang="en-GB" sz="1400" b="1" dirty="0" smtClean="0">
              <a:solidFill>
                <a:srgbClr val="FF0000"/>
              </a:solidFill>
            </a:rPr>
            <a:t>-17.72%</a:t>
          </a:r>
        </a:p>
        <a:p xmlns:a="http://schemas.openxmlformats.org/drawingml/2006/main">
          <a:pPr algn="r"/>
          <a:endParaRPr lang="en-GB" sz="1400" dirty="0" smtClean="0"/>
        </a:p>
        <a:p xmlns:a="http://schemas.openxmlformats.org/drawingml/2006/main">
          <a:pPr algn="r"/>
          <a:r>
            <a:rPr lang="en-GB" sz="1400" b="1" dirty="0" smtClean="0">
              <a:solidFill>
                <a:srgbClr val="00B050"/>
              </a:solidFill>
            </a:rPr>
            <a:t>+64.53%</a:t>
          </a:r>
        </a:p>
        <a:p xmlns:a="http://schemas.openxmlformats.org/drawingml/2006/main">
          <a:pPr algn="r"/>
          <a:endParaRPr lang="en-GB" sz="1400" dirty="0" smtClean="0"/>
        </a:p>
        <a:p xmlns:a="http://schemas.openxmlformats.org/drawingml/2006/main">
          <a:pPr algn="r"/>
          <a:r>
            <a:rPr lang="en-GB" sz="1400" b="1" dirty="0" smtClean="0">
              <a:solidFill>
                <a:srgbClr val="FF0000"/>
              </a:solidFill>
            </a:rPr>
            <a:t>-3.82%</a:t>
          </a:r>
          <a:endParaRPr lang="en-GB" sz="14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DD963-9E96-4A50-B990-705DEA9DDF56}" type="datetimeFigureOut">
              <a:rPr lang="en-GB" smtClean="0"/>
              <a:t>11/07/2014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284A9-ECA8-41BF-A04A-5073A7A1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93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DB482-55D9-4EBF-8940-710A0AD08FF9}" type="datetimeFigureOut">
              <a:rPr lang="en-US" smtClean="0"/>
              <a:t>7/11/2014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072F0-FDB3-46E4-9F89-5E5E565DF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21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072F0-FDB3-46E4-9F89-5E5E565DF215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l.ac.uk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ucml.ac.uk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2" descr="http://www.ucml.ac.uk/themes/ucml/images/logo_ucml.gif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77272"/>
            <a:ext cx="1631008" cy="83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2" descr="http://www.ucml.ac.uk/themes/ucml/images/logo_ucml.gif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877272"/>
            <a:ext cx="1631008" cy="83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4183F4-7A6C-4C60-BAF3-9E49796F7E19}" type="datetimeFigureOut">
              <a:rPr lang="en-GB" smtClean="0"/>
              <a:pPr/>
              <a:t>11/07/2014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628898-3A0C-448A-99BD-302A090C9AF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l.ac.uk/news/21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515623.Asa_Gra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ml.ac.uk/shapingthefutu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53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fertile is the ground for us to reshape languages in UK HE?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Jocelyn </a:t>
            </a:r>
            <a:r>
              <a:rPr lang="en-GB" dirty="0" err="1" smtClean="0"/>
              <a:t>Wyburd</a:t>
            </a:r>
            <a:endParaRPr lang="en-GB" dirty="0"/>
          </a:p>
          <a:p>
            <a:r>
              <a:rPr lang="en-GB" dirty="0" smtClean="0"/>
              <a:t>Chair of UCML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63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3240826"/>
              </p:ext>
            </p:extLst>
          </p:nvPr>
        </p:nvGraphicFramePr>
        <p:xfrm>
          <a:off x="323528" y="1340768"/>
          <a:ext cx="8568952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ML A levels UK </a:t>
            </a:r>
            <a:r>
              <a:rPr lang="en-GB" sz="3200" dirty="0" smtClean="0"/>
              <a:t>[JCQ]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291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Does the increase in ‘other’ signal that we should be catering more for these other languages, and possibly less than for the traditional ones?</a:t>
            </a:r>
          </a:p>
          <a:p>
            <a:r>
              <a:rPr lang="en-GB" dirty="0" smtClean="0"/>
              <a:t>Or is it a reflection of increased multiculturalism without the accompanying motivation to continue to study those languages at HE?</a:t>
            </a:r>
          </a:p>
          <a:p>
            <a:r>
              <a:rPr lang="en-GB" dirty="0" smtClean="0"/>
              <a:t>Is there a market we are not tapping, given that the overall decline is still relatively small?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this tell us anything?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50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Institution-Wide Language Programmes</a:t>
            </a:r>
          </a:p>
          <a:p>
            <a:r>
              <a:rPr lang="en-GB" sz="2400" dirty="0" smtClean="0"/>
              <a:t>Taken as ‘free choice’ options for credit or extra curricular</a:t>
            </a:r>
          </a:p>
          <a:p>
            <a:r>
              <a:rPr lang="en-GB" sz="2400" dirty="0" smtClean="0"/>
              <a:t>Accurate data hard to obtain except by surveys (dependent on institutional responses)</a:t>
            </a:r>
          </a:p>
          <a:p>
            <a:r>
              <a:rPr lang="en-GB" sz="2400" dirty="0" smtClean="0"/>
              <a:t>2013 survey: 64 HEI responses; total student enrolments: 53,971; c. 38% of these are ‘non UK’ students; full report: </a:t>
            </a:r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www.ucml.ac.uk/news/210</a:t>
            </a:r>
            <a:endParaRPr lang="en-GB" sz="2400" dirty="0" smtClean="0"/>
          </a:p>
          <a:p>
            <a:r>
              <a:rPr lang="en-GB" sz="2400" dirty="0" smtClean="0"/>
              <a:t>Numbers have </a:t>
            </a:r>
            <a:r>
              <a:rPr lang="en-GB" sz="2400" b="1" dirty="0" smtClean="0"/>
              <a:t>doubled</a:t>
            </a:r>
            <a:r>
              <a:rPr lang="en-GB" sz="2400" dirty="0" smtClean="0"/>
              <a:t> in a decade and now </a:t>
            </a:r>
            <a:r>
              <a:rPr lang="en-GB" sz="2400" b="1" dirty="0" smtClean="0"/>
              <a:t>exceed</a:t>
            </a:r>
            <a:r>
              <a:rPr lang="en-GB" sz="2400" dirty="0" smtClean="0"/>
              <a:t> numbers enrolled on language degrees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However – increasing take-up of language learning in HE!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41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IWLP student numbers (64 HEIs, 2013) </a:t>
            </a:r>
            <a:r>
              <a:rPr lang="en-GB" sz="3100" dirty="0" smtClean="0"/>
              <a:t>[AULC/UCML/HEA survey]</a:t>
            </a:r>
            <a:endParaRPr lang="en-GB" sz="31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48817526"/>
              </p:ext>
            </p:extLst>
          </p:nvPr>
        </p:nvGraphicFramePr>
        <p:xfrm>
          <a:off x="683568" y="1628800"/>
          <a:ext cx="76328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183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result of campaigning/outreach for languages in general (including </a:t>
            </a:r>
            <a:r>
              <a:rPr lang="en-GB" i="1" dirty="0" smtClean="0"/>
              <a:t>Routes)</a:t>
            </a:r>
            <a:endParaRPr lang="en-GB" dirty="0" smtClean="0"/>
          </a:p>
          <a:p>
            <a:r>
              <a:rPr lang="en-GB" dirty="0" smtClean="0"/>
              <a:t>Impact from dissemination of reports/statements by the British Academy, British Chambers of Commerce, CBI etc</a:t>
            </a:r>
          </a:p>
          <a:p>
            <a:r>
              <a:rPr lang="en-GB" dirty="0" smtClean="0"/>
              <a:t>Recent increased press coverage of need for language skills (e.g. BA/Guardian initiative)</a:t>
            </a:r>
          </a:p>
          <a:p>
            <a:r>
              <a:rPr lang="en-GB" dirty="0" smtClean="0"/>
              <a:t>University internationalisation strategies and language policies and promotion of the concept of </a:t>
            </a:r>
            <a:r>
              <a:rPr lang="en-GB" b="1" i="1" dirty="0" smtClean="0"/>
              <a:t>the global graduate</a:t>
            </a:r>
            <a:endParaRPr lang="en-GB" b="1" dirty="0" smtClean="0"/>
          </a:p>
          <a:p>
            <a:r>
              <a:rPr lang="en-GB" dirty="0" smtClean="0"/>
              <a:t>Peer pressure: international students acquiring 3</a:t>
            </a:r>
            <a:r>
              <a:rPr lang="en-GB" baseline="30000" dirty="0" smtClean="0"/>
              <a:t>rd</a:t>
            </a:r>
            <a:r>
              <a:rPr lang="en-GB" dirty="0" smtClean="0"/>
              <a:t>/4</a:t>
            </a:r>
            <a:r>
              <a:rPr lang="en-GB" baseline="30000" dirty="0" smtClean="0"/>
              <a:t>th</a:t>
            </a:r>
            <a:r>
              <a:rPr lang="en-GB" dirty="0" smtClean="0"/>
              <a:t>/5</a:t>
            </a:r>
            <a:r>
              <a:rPr lang="en-GB" baseline="30000" dirty="0" smtClean="0"/>
              <a:t>th</a:t>
            </a:r>
            <a:r>
              <a:rPr lang="en-GB" dirty="0" smtClean="0"/>
              <a:t> language putting pressure on home students to compete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ground has never been so fertile for languages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42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Polarisation of </a:t>
            </a:r>
            <a:r>
              <a:rPr lang="en-GB" dirty="0" smtClean="0"/>
              <a:t>‘(functional) language </a:t>
            </a:r>
            <a:r>
              <a:rPr lang="en-GB" dirty="0"/>
              <a:t>skills’ vs ‘</a:t>
            </a:r>
            <a:r>
              <a:rPr lang="en-GB" dirty="0" smtClean="0"/>
              <a:t>language (-based) studies’</a:t>
            </a:r>
          </a:p>
          <a:p>
            <a:r>
              <a:rPr lang="en-GB" dirty="0"/>
              <a:t>Increased awareness of availability – driving </a:t>
            </a:r>
            <a:r>
              <a:rPr lang="en-GB" b="1" dirty="0"/>
              <a:t>student choice </a:t>
            </a:r>
            <a:r>
              <a:rPr lang="en-GB" dirty="0"/>
              <a:t>to other subjects with a language on the side</a:t>
            </a:r>
          </a:p>
          <a:p>
            <a:r>
              <a:rPr lang="en-GB" dirty="0" smtClean="0"/>
              <a:t>Contribute to the closure of degree programmes – shift in university/senior management decisions about language provision to IWLP only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Risks associated with IWLP success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3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i="1" dirty="0" smtClean="0"/>
              <a:t>the </a:t>
            </a:r>
            <a:r>
              <a:rPr lang="en-GB" sz="2600" i="1" dirty="0"/>
              <a:t>(languages) A level curriculum still has too much emphasis on literary texts and not enough on functional language skills - something young people find a big </a:t>
            </a:r>
            <a:r>
              <a:rPr lang="en-GB" sz="2600" i="1" dirty="0" smtClean="0"/>
              <a:t>turn-off“. </a:t>
            </a:r>
            <a:r>
              <a:rPr lang="en-GB" sz="2600" i="1" dirty="0"/>
              <a:t>And the "19th century" approach continues into higher education</a:t>
            </a:r>
            <a:r>
              <a:rPr lang="en-GB" sz="2600" i="1" dirty="0" smtClean="0"/>
              <a:t>. </a:t>
            </a:r>
            <a:r>
              <a:rPr lang="en-GB" sz="2000" dirty="0" smtClean="0"/>
              <a:t>[Guardian, 21/06/2014]</a:t>
            </a:r>
            <a:endParaRPr lang="en-GB" sz="2000" dirty="0"/>
          </a:p>
          <a:p>
            <a:r>
              <a:rPr lang="en-GB" i="1" dirty="0" smtClean="0"/>
              <a:t>“</a:t>
            </a:r>
            <a:r>
              <a:rPr lang="en-GB" sz="2600" i="1" dirty="0" smtClean="0"/>
              <a:t>Employers don’t want a graduate who has spent 3 years reading medieval French literature” </a:t>
            </a:r>
            <a:r>
              <a:rPr lang="en-GB" sz="2000" dirty="0" smtClean="0"/>
              <a:t>[Chair of the Board of a major global company, Nov 2014]</a:t>
            </a:r>
          </a:p>
          <a:p>
            <a:r>
              <a:rPr lang="en-GB" sz="2600" i="1" dirty="0" smtClean="0"/>
              <a:t>“Employers think a Chinese studies degree is only about learning the language, without any study of contemporary China” </a:t>
            </a:r>
            <a:r>
              <a:rPr lang="en-GB" sz="2000" dirty="0" smtClean="0"/>
              <a:t>[UCML East Asian studies representative report to plenary 2014]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Perceptions to counter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68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Engage with consultations on new curricula (e.g. new A levels – soon!!)</a:t>
            </a:r>
          </a:p>
          <a:p>
            <a:r>
              <a:rPr lang="en-GB" dirty="0" smtClean="0"/>
              <a:t>Disseminate the benefits (e.g. via </a:t>
            </a:r>
            <a:r>
              <a:rPr lang="en-GB" i="1" dirty="0" smtClean="0"/>
              <a:t>Routes into Languages)</a:t>
            </a:r>
          </a:p>
          <a:p>
            <a:r>
              <a:rPr lang="en-GB" dirty="0" smtClean="0"/>
              <a:t>Engage with press coverage of languages issues – post comments/responses</a:t>
            </a:r>
          </a:p>
          <a:p>
            <a:r>
              <a:rPr lang="en-GB" dirty="0" smtClean="0"/>
              <a:t>Engage with the APPG manifesto campaign for languages and the UCML campaign for GCSE in a language for entry to all university programmes (14</a:t>
            </a:r>
            <a:r>
              <a:rPr lang="en-GB" baseline="30000" dirty="0" smtClean="0"/>
              <a:t>th</a:t>
            </a:r>
            <a:r>
              <a:rPr lang="en-GB" dirty="0" smtClean="0"/>
              <a:t> July 2014)</a:t>
            </a:r>
          </a:p>
          <a:p>
            <a:r>
              <a:rPr lang="en-GB" dirty="0" smtClean="0"/>
              <a:t>Explore how we present our degrees in prospectuses and on websites</a:t>
            </a:r>
          </a:p>
          <a:p>
            <a:r>
              <a:rPr lang="en-GB" dirty="0" smtClean="0"/>
              <a:t>Engage with our careers services and with employer fairs to raise awareness of what language degrees actually provide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Combatting ignorant perceptions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2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Re-brand or re-design products?</a:t>
            </a:r>
          </a:p>
          <a:p>
            <a:r>
              <a:rPr lang="en-GB" dirty="0" smtClean="0"/>
              <a:t>How do we present what a language-based degree actually is?</a:t>
            </a:r>
          </a:p>
          <a:p>
            <a:r>
              <a:rPr lang="en-GB" dirty="0" smtClean="0"/>
              <a:t>How difficult is this? (so many options – so many transferable skills, so interdisciplinary)</a:t>
            </a:r>
          </a:p>
          <a:p>
            <a:r>
              <a:rPr lang="en-GB" dirty="0" smtClean="0"/>
              <a:t>A common branding across the sector? </a:t>
            </a:r>
          </a:p>
          <a:p>
            <a:r>
              <a:rPr lang="en-GB" dirty="0" smtClean="0"/>
              <a:t>Increasing joint degrees?</a:t>
            </a:r>
          </a:p>
          <a:p>
            <a:r>
              <a:rPr lang="en-GB" dirty="0" smtClean="0"/>
              <a:t>Maximising interdisciplinary collaboration in UG programme design and pathways?</a:t>
            </a:r>
          </a:p>
          <a:p>
            <a:r>
              <a:rPr lang="en-GB" dirty="0" smtClean="0"/>
              <a:t>Take greater ownership of students </a:t>
            </a:r>
            <a:r>
              <a:rPr lang="en-GB" b="1" dirty="0" smtClean="0"/>
              <a:t>with languages </a:t>
            </a:r>
            <a:r>
              <a:rPr lang="en-GB" dirty="0" smtClean="0"/>
              <a:t>alongside students </a:t>
            </a:r>
            <a:r>
              <a:rPr lang="en-GB" b="1" dirty="0" smtClean="0"/>
              <a:t>in languages</a:t>
            </a:r>
            <a:r>
              <a:rPr lang="en-GB" dirty="0" smtClean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Questions to ask ourselves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04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Taking ownership at PG level of candidates who are graduates ‘with’ as well as ‘in/of’ languages at BA level – adopting them into language disciplines</a:t>
            </a:r>
          </a:p>
          <a:p>
            <a:r>
              <a:rPr lang="en-GB" dirty="0" smtClean="0"/>
              <a:t>Maximising our interdisciplinary strengths, stepping outside departmental boundaries</a:t>
            </a:r>
          </a:p>
          <a:p>
            <a:r>
              <a:rPr lang="en-GB" dirty="0" smtClean="0"/>
              <a:t>Foregrounding language training for PG Historians, Sociologists, Theologians, Philosophers, Politics students/Social scientists etc </a:t>
            </a:r>
            <a:r>
              <a:rPr lang="en-GB" dirty="0" err="1" smtClean="0"/>
              <a:t>etc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Securing the future of PG studies / research in our disciplines</a:t>
            </a:r>
          </a:p>
        </p:txBody>
      </p:sp>
    </p:spTree>
    <p:extLst>
      <p:ext uri="{BB962C8B-B14F-4D97-AF65-F5344CB8AC3E}">
        <p14:creationId xmlns:p14="http://schemas.microsoft.com/office/powerpoint/2010/main" val="218347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132856"/>
            <a:ext cx="5176327" cy="33878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09728" indent="0">
              <a:buNone/>
            </a:pPr>
            <a:r>
              <a:rPr lang="en-GB" dirty="0"/>
              <a:t>“Natural selection is not the wind which propels the vessel, but the rudder which, by friction, now on this side and now on that, shapes the course.” </a:t>
            </a:r>
            <a:br>
              <a:rPr lang="en-GB" dirty="0"/>
            </a:br>
            <a:r>
              <a:rPr lang="en-GB" dirty="0"/>
              <a:t>― </a:t>
            </a:r>
            <a:r>
              <a:rPr lang="en-GB" dirty="0" err="1">
                <a:hlinkClick r:id="rId3"/>
              </a:rPr>
              <a:t>Asa</a:t>
            </a:r>
            <a:r>
              <a:rPr lang="en-GB" dirty="0">
                <a:hlinkClick r:id="rId3"/>
              </a:rPr>
              <a:t> </a:t>
            </a:r>
            <a:r>
              <a:rPr lang="en-GB" dirty="0" err="1" smtClean="0">
                <a:hlinkClick r:id="rId3"/>
              </a:rPr>
              <a:t>Gray</a:t>
            </a:r>
            <a:r>
              <a:rPr lang="en-GB" dirty="0" smtClean="0"/>
              <a:t> (C19th botanist)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At the risk of mixing metaphors….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527" y="2636912"/>
            <a:ext cx="296488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Routes</a:t>
            </a:r>
            <a:r>
              <a:rPr lang="en-GB" dirty="0" smtClean="0"/>
              <a:t>: over 80 universities</a:t>
            </a:r>
          </a:p>
          <a:p>
            <a:r>
              <a:rPr lang="en-GB" dirty="0" smtClean="0"/>
              <a:t>Recent discussions towards bids to the HEFCE Catalyst Fund: 50-60 universities involved</a:t>
            </a:r>
          </a:p>
          <a:p>
            <a:r>
              <a:rPr lang="en-GB" dirty="0" smtClean="0"/>
              <a:t>Collaborative delivery of some modules?</a:t>
            </a:r>
          </a:p>
          <a:p>
            <a:r>
              <a:rPr lang="en-GB" dirty="0" smtClean="0"/>
              <a:t>Doctoral Training Partnerships</a:t>
            </a:r>
          </a:p>
          <a:p>
            <a:r>
              <a:rPr lang="en-GB" dirty="0" smtClean="0"/>
              <a:t>AHRC Collaborative skills programmes; collaborative research initiatives (e.g. OWRI)</a:t>
            </a:r>
          </a:p>
          <a:p>
            <a:r>
              <a:rPr lang="en-GB" dirty="0" smtClean="0"/>
              <a:t>Sharing ideas to strengthen the ‘market’ for all of us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Collaboration between universities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24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571612"/>
            <a:ext cx="6552728" cy="411782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en-GB" dirty="0"/>
              <a:t>`Would you tell me, please, which way I ought to go from here?'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`That depends a good deal on where you want to get to,' said the Cat. 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`I don't much care where--' said Alice.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`Then it doesn't matter which way you go,' said the Cat. </a:t>
            </a:r>
            <a:br>
              <a:rPr lang="en-GB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`--so long as I get SOMEWHERE,' Alice added as an explanation.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4">
                    <a:lumMod val="50000"/>
                  </a:schemeClr>
                </a:solidFill>
              </a:rPr>
              <a:t>`Oh, you're sure to do that,' said the Cat, `if you only walk long enough.'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Finding the way – where are we going?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64704"/>
            <a:ext cx="19442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43768" y="4500570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Alice’s adventures in wonderland (Lewis Carroll)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897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we can’t do is stand still – only by walking do we go SOMEWHERE</a:t>
            </a:r>
          </a:p>
          <a:p>
            <a:endParaRPr lang="en-GB" dirty="0" smtClean="0"/>
          </a:p>
          <a:p>
            <a:r>
              <a:rPr lang="en-GB" dirty="0" smtClean="0"/>
              <a:t>What we </a:t>
            </a:r>
            <a:r>
              <a:rPr lang="en-GB" smtClean="0"/>
              <a:t>must all do </a:t>
            </a:r>
            <a:r>
              <a:rPr lang="en-GB" dirty="0" smtClean="0"/>
              <a:t>is to exert pressure on the rudder, to shape the course taken by our vessels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68" y="4143380"/>
            <a:ext cx="296488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 smtClean="0"/>
              <a:t>This is the 7</a:t>
            </a:r>
            <a:r>
              <a:rPr lang="en-GB" baseline="30000" dirty="0" smtClean="0"/>
              <a:t>th</a:t>
            </a:r>
            <a:r>
              <a:rPr lang="en-GB" dirty="0" smtClean="0"/>
              <a:t> in this series of conferences:</a:t>
            </a:r>
          </a:p>
          <a:p>
            <a:r>
              <a:rPr lang="en-GB" i="1" dirty="0" smtClean="0"/>
              <a:t>Setting the agenda (2002) </a:t>
            </a:r>
          </a:p>
          <a:p>
            <a:r>
              <a:rPr lang="en-GB" i="1" dirty="0" smtClean="0"/>
              <a:t>Navigating the new landscape (2004) </a:t>
            </a:r>
          </a:p>
          <a:p>
            <a:r>
              <a:rPr lang="en-GB" i="1" dirty="0" smtClean="0"/>
              <a:t>Crossing frontiers (2006) </a:t>
            </a:r>
          </a:p>
          <a:p>
            <a:r>
              <a:rPr lang="en-GB" i="1" dirty="0" smtClean="0"/>
              <a:t>Transitions and Connections (2008)</a:t>
            </a:r>
          </a:p>
          <a:p>
            <a:r>
              <a:rPr lang="en-GB" i="1" dirty="0" smtClean="0"/>
              <a:t>Raising the Standard for Languages (2010)</a:t>
            </a:r>
          </a:p>
          <a:p>
            <a:r>
              <a:rPr lang="en-GB" i="1" dirty="0" smtClean="0"/>
              <a:t>Language Futures (2012)</a:t>
            </a:r>
          </a:p>
          <a:p>
            <a:r>
              <a:rPr lang="en-GB" i="1" dirty="0" smtClean="0"/>
              <a:t>(Reshaping languages in HE (2014))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friction have we put on that rudder?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13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After the </a:t>
            </a:r>
            <a:r>
              <a:rPr lang="en-GB" dirty="0" err="1" smtClean="0"/>
              <a:t>Worton</a:t>
            </a:r>
            <a:r>
              <a:rPr lang="en-GB" dirty="0" smtClean="0"/>
              <a:t> Report: </a:t>
            </a:r>
            <a:r>
              <a:rPr lang="en-GB" i="1" dirty="0" smtClean="0"/>
              <a:t>Shaping the future </a:t>
            </a:r>
            <a:r>
              <a:rPr lang="en-GB" dirty="0" smtClean="0"/>
              <a:t>project to </a:t>
            </a:r>
            <a:r>
              <a:rPr lang="en-GB" dirty="0"/>
              <a:t>provide toolkits for HEIs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www.ucml.ac.uk/shapingthefuture</a:t>
            </a:r>
            <a:r>
              <a:rPr lang="en-GB" dirty="0" smtClean="0"/>
              <a:t> </a:t>
            </a:r>
          </a:p>
          <a:p>
            <a:r>
              <a:rPr lang="en-GB" i="1" dirty="0" smtClean="0"/>
              <a:t>Valuing the Year Abroad</a:t>
            </a:r>
            <a:r>
              <a:rPr lang="en-GB" dirty="0" smtClean="0"/>
              <a:t> – UCML and the British Academy with support from HEFCE</a:t>
            </a:r>
          </a:p>
          <a:p>
            <a:r>
              <a:rPr lang="en-GB" i="1" dirty="0" smtClean="0"/>
              <a:t>Routes into Languages</a:t>
            </a:r>
            <a:r>
              <a:rPr lang="en-GB" dirty="0"/>
              <a:t> </a:t>
            </a:r>
            <a:r>
              <a:rPr lang="en-GB" dirty="0" smtClean="0"/>
              <a:t>… and</a:t>
            </a:r>
            <a:r>
              <a:rPr lang="en-GB" i="1" dirty="0" smtClean="0"/>
              <a:t> </a:t>
            </a:r>
            <a:r>
              <a:rPr lang="en-GB" dirty="0" smtClean="0"/>
              <a:t>now </a:t>
            </a:r>
            <a:r>
              <a:rPr lang="en-GB" i="1" dirty="0" smtClean="0"/>
              <a:t>Routes 2.0</a:t>
            </a:r>
          </a:p>
          <a:p>
            <a:r>
              <a:rPr lang="en-GB" i="1" dirty="0" smtClean="0"/>
              <a:t>Thriving in difficult times: </a:t>
            </a:r>
            <a:r>
              <a:rPr lang="en-GB" dirty="0" smtClean="0"/>
              <a:t>workshops for Heads of Department (UCML/LLAS)</a:t>
            </a:r>
          </a:p>
          <a:p>
            <a:r>
              <a:rPr lang="en-GB" dirty="0" smtClean="0"/>
              <a:t>And… and… and… and…</a:t>
            </a:r>
          </a:p>
          <a:p>
            <a:r>
              <a:rPr lang="en-GB" dirty="0" smtClean="0"/>
              <a:t>And yet….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8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85423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Numbers of universities offering single/joint honours languages: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45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807948"/>
              </p:ext>
            </p:extLst>
          </p:nvPr>
        </p:nvGraphicFramePr>
        <p:xfrm>
          <a:off x="467544" y="1052736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UG ML entrants (England) </a:t>
            </a:r>
            <a:r>
              <a:rPr lang="en-GB" sz="3200" dirty="0" smtClean="0"/>
              <a:t>[HEFCE]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027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27917"/>
              </p:ext>
            </p:extLst>
          </p:nvPr>
        </p:nvGraphicFramePr>
        <p:xfrm>
          <a:off x="539552" y="148478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ML and other arts and humanities (total UG enrolments) </a:t>
            </a:r>
            <a:r>
              <a:rPr lang="en-GB" sz="3100" dirty="0" smtClean="0"/>
              <a:t>[HEFCE]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14302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568302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Total UG ML enrolments by institution type </a:t>
            </a:r>
            <a:r>
              <a:rPr lang="en-GB" sz="3100" dirty="0" smtClean="0"/>
              <a:t>[HEFCE data]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53375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Natural selection: the </a:t>
            </a:r>
            <a:r>
              <a:rPr lang="en-GB" dirty="0"/>
              <a:t>individuals and species best adapted to their current surroundings survive and propagate their traits to their offspring, while </a:t>
            </a:r>
            <a:r>
              <a:rPr lang="en-GB" dirty="0" smtClean="0"/>
              <a:t>others </a:t>
            </a:r>
            <a:r>
              <a:rPr lang="en-GB" dirty="0"/>
              <a:t>struggle for survival and die </a:t>
            </a:r>
            <a:r>
              <a:rPr lang="en-GB" dirty="0" smtClean="0"/>
              <a:t>out.</a:t>
            </a:r>
            <a:endParaRPr lang="en-GB" dirty="0"/>
          </a:p>
          <a:p>
            <a:r>
              <a:rPr lang="en-GB" dirty="0" smtClean="0"/>
              <a:t>Is the </a:t>
            </a:r>
            <a:r>
              <a:rPr lang="en-GB" dirty="0"/>
              <a:t>concept of </a:t>
            </a:r>
            <a:r>
              <a:rPr lang="en-GB" dirty="0" smtClean="0"/>
              <a:t>a market (in HE/not) </a:t>
            </a:r>
            <a:r>
              <a:rPr lang="en-GB" dirty="0"/>
              <a:t>similar to natural </a:t>
            </a:r>
            <a:r>
              <a:rPr lang="en-GB" dirty="0" smtClean="0"/>
              <a:t>selection? i.e. only the programmes </a:t>
            </a:r>
            <a:r>
              <a:rPr lang="en-GB" dirty="0"/>
              <a:t>best suited to the current market conditions survive and </a:t>
            </a:r>
            <a:r>
              <a:rPr lang="en-GB" dirty="0" smtClean="0"/>
              <a:t>thrive? </a:t>
            </a:r>
          </a:p>
          <a:p>
            <a:r>
              <a:rPr lang="en-GB" dirty="0" smtClean="0"/>
              <a:t>And if so – how do we adapt to current market conditions and/or influence the market?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Natural selection and markets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73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5939</TotalTime>
  <Words>1183</Words>
  <Application>Microsoft Office PowerPoint</Application>
  <PresentationFormat>On-screen Show (4:3)</PresentationFormat>
  <Paragraphs>140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How fertile is the ground for us to reshape languages in UK HE?</vt:lpstr>
      <vt:lpstr>At the risk of mixing metaphors….</vt:lpstr>
      <vt:lpstr>What friction have we put on that rudder?</vt:lpstr>
      <vt:lpstr>And…</vt:lpstr>
      <vt:lpstr>Numbers of universities offering single/joint honours languages:</vt:lpstr>
      <vt:lpstr>UG ML entrants (England) [HEFCE]</vt:lpstr>
      <vt:lpstr>ML and other arts and humanities (total UG enrolments) [HEFCE]</vt:lpstr>
      <vt:lpstr>Total UG ML enrolments by institution type [HEFCE data]</vt:lpstr>
      <vt:lpstr>Natural selection and markets</vt:lpstr>
      <vt:lpstr>ML A levels UK [JCQ]</vt:lpstr>
      <vt:lpstr>Does this tell us anything?</vt:lpstr>
      <vt:lpstr>However – increasing take-up of language learning in HE!</vt:lpstr>
      <vt:lpstr>IWLP student numbers (64 HEIs, 2013) [AULC/UCML/HEA survey]</vt:lpstr>
      <vt:lpstr>The ground has never been so fertile for languages</vt:lpstr>
      <vt:lpstr>Risks associated with IWLP success</vt:lpstr>
      <vt:lpstr>Perceptions to counter</vt:lpstr>
      <vt:lpstr>Combatting ignorant perceptions</vt:lpstr>
      <vt:lpstr>Questions to ask ourselves</vt:lpstr>
      <vt:lpstr>Securing the future of PG studies / research in our disciplines</vt:lpstr>
      <vt:lpstr>Collaboration between universities</vt:lpstr>
      <vt:lpstr>Finding the way – where are we going?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jocelyn</dc:creator>
  <cp:lastModifiedBy>Nash S.</cp:lastModifiedBy>
  <cp:revision>48</cp:revision>
  <cp:lastPrinted>2014-07-08T11:11:23Z</cp:lastPrinted>
  <dcterms:created xsi:type="dcterms:W3CDTF">2014-03-25T11:21:34Z</dcterms:created>
  <dcterms:modified xsi:type="dcterms:W3CDTF">2014-07-11T15:11:41Z</dcterms:modified>
</cp:coreProperties>
</file>